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5"/>
  </p:notesMasterIdLst>
  <p:sldIdLst>
    <p:sldId id="256" r:id="rId3"/>
    <p:sldId id="275" r:id="rId4"/>
    <p:sldId id="257" r:id="rId5"/>
    <p:sldId id="264" r:id="rId6"/>
    <p:sldId id="272" r:id="rId7"/>
    <p:sldId id="298" r:id="rId8"/>
    <p:sldId id="296" r:id="rId9"/>
    <p:sldId id="289" r:id="rId10"/>
    <p:sldId id="277" r:id="rId11"/>
    <p:sldId id="294" r:id="rId12"/>
    <p:sldId id="290" r:id="rId13"/>
    <p:sldId id="299" r:id="rId14"/>
    <p:sldId id="291" r:id="rId15"/>
    <p:sldId id="281" r:id="rId16"/>
    <p:sldId id="292" r:id="rId17"/>
    <p:sldId id="300" r:id="rId18"/>
    <p:sldId id="301" r:id="rId19"/>
    <p:sldId id="283" r:id="rId20"/>
    <p:sldId id="295" r:id="rId21"/>
    <p:sldId id="293" r:id="rId22"/>
    <p:sldId id="259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8754" autoAdjust="0"/>
  </p:normalViewPr>
  <p:slideViewPr>
    <p:cSldViewPr>
      <p:cViewPr varScale="1">
        <p:scale>
          <a:sx n="111" d="100"/>
          <a:sy n="111" d="100"/>
        </p:scale>
        <p:origin x="133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0DBBE-5A39-4B49-8A1B-BBD84EDAE4F6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F78CF-9C30-4563-82FF-227689AE2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4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11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F78CF-9C30-4563-82FF-227689AE29F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0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92896"/>
            <a:ext cx="8424088" cy="1080000"/>
          </a:xfrm>
        </p:spPr>
        <p:txBody>
          <a:bodyPr/>
          <a:lstStyle>
            <a:lvl1pPr>
              <a:defRPr sz="66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37012"/>
            <a:ext cx="6400800" cy="720000"/>
          </a:xfrm>
        </p:spPr>
        <p:txBody>
          <a:bodyPr/>
          <a:lstStyle>
            <a:lvl1pPr marL="0" indent="0" algn="ctr">
              <a:buNone/>
              <a:defRPr sz="3600" i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5724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5831" y="1593342"/>
            <a:ext cx="7560000" cy="4860000"/>
          </a:xfrm>
        </p:spPr>
        <p:txBody>
          <a:bodyPr/>
          <a:lstStyle>
            <a:lvl1pPr marL="0" indent="360000">
              <a:buFont typeface="Wingdings 2" pitchFamily="18" charset="2"/>
              <a:buChar char="·"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540000" indent="-252000">
              <a:buFont typeface="Wingdings" pitchFamily="2" charset="2"/>
              <a:buChar char="§"/>
              <a:defRPr>
                <a:solidFill>
                  <a:srgbClr val="006600"/>
                </a:solidFill>
                <a:latin typeface="Book Antiqua" pitchFamily="18" charset="0"/>
              </a:defRPr>
            </a:lvl2pPr>
            <a:lvl3pPr marL="720000" indent="180000">
              <a:defRPr>
                <a:solidFill>
                  <a:srgbClr val="006600"/>
                </a:solidFill>
                <a:latin typeface="Book Antiqua" pitchFamily="18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77932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 baseline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96476" y="1593342"/>
            <a:ext cx="7560000" cy="4860000"/>
          </a:xfrm>
        </p:spPr>
        <p:txBody>
          <a:bodyPr/>
          <a:lstStyle>
            <a:lvl1pPr marL="0" indent="0">
              <a:buNone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2399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96476" y="1593342"/>
            <a:ext cx="7560000" cy="4860000"/>
          </a:xfrm>
        </p:spPr>
        <p:txBody>
          <a:bodyPr/>
          <a:lstStyle>
            <a:lvl1pPr marL="0" indent="360000">
              <a:buSzPct val="100000"/>
              <a:buFont typeface="Wingdings 2" pitchFamily="18" charset="2"/>
              <a:buChar char="·"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360000" indent="252000">
              <a:buSzPct val="100000"/>
              <a:buFont typeface="Wingdings" pitchFamily="2" charset="2"/>
              <a:buChar char="§"/>
              <a:defRPr>
                <a:solidFill>
                  <a:srgbClr val="006600"/>
                </a:solidFill>
                <a:latin typeface="Book Antiqua" pitchFamily="18" charset="0"/>
              </a:defRPr>
            </a:lvl2pPr>
            <a:lvl3pPr marL="720000" indent="180000">
              <a:buSzPct val="100000"/>
              <a:buFont typeface="Arial" pitchFamily="34" charset="0"/>
              <a:buChar char="•"/>
              <a:defRPr>
                <a:solidFill>
                  <a:srgbClr val="006600"/>
                </a:solidFill>
                <a:latin typeface="Book Antiqua" pitchFamily="18" charset="0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9140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476" y="296652"/>
            <a:ext cx="7560000" cy="900113"/>
          </a:xfrm>
        </p:spPr>
        <p:txBody>
          <a:bodyPr/>
          <a:lstStyle>
            <a:lvl1pPr>
              <a:defRPr sz="4000" b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6476" y="1592796"/>
            <a:ext cx="3600000" cy="4860000"/>
          </a:xfrm>
        </p:spPr>
        <p:txBody>
          <a:bodyPr/>
          <a:lstStyle>
            <a:lvl1pPr>
              <a:buFont typeface="Wingdings 2" pitchFamily="18" charset="2"/>
              <a:buChar char="·"/>
              <a:defRPr sz="2800">
                <a:solidFill>
                  <a:srgbClr val="006600"/>
                </a:solidFill>
                <a:latin typeface="Book Antiqua" pitchFamily="18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006600"/>
                </a:solidFill>
                <a:latin typeface="Book Antiqua" pitchFamily="18" charset="0"/>
              </a:defRPr>
            </a:lvl2pPr>
            <a:lvl3pPr>
              <a:defRPr sz="2000">
                <a:solidFill>
                  <a:srgbClr val="006600"/>
                </a:solidFill>
                <a:latin typeface="Book Antiqua" pitchFamily="18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860000"/>
          </a:xfrm>
        </p:spPr>
        <p:txBody>
          <a:bodyPr/>
          <a:lstStyle>
            <a:lvl1pPr>
              <a:buFont typeface="Wingdings 2" pitchFamily="18" charset="2"/>
              <a:buChar char="·"/>
              <a:defRPr sz="2800">
                <a:solidFill>
                  <a:srgbClr val="006600"/>
                </a:solidFill>
                <a:latin typeface="Book Antiqua" pitchFamily="18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006600"/>
                </a:solidFill>
                <a:latin typeface="Book Antiqua" pitchFamily="18" charset="0"/>
              </a:defRPr>
            </a:lvl2pPr>
            <a:lvl3pPr>
              <a:defRPr sz="2000">
                <a:solidFill>
                  <a:srgbClr val="006600"/>
                </a:solidFill>
                <a:latin typeface="Book Antiqua" pitchFamily="18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15529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414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A94E25-48B9-4F89-A991-4FE7B33D680C}" type="datetimeFigureOut">
              <a:rPr lang="ru-RU" smtClean="0"/>
              <a:pPr/>
              <a:t>12.02.2019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0CA593-AB3B-47D1-BA34-F5A94AE1D9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96988" y="296863"/>
            <a:ext cx="75596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96988" y="1631950"/>
            <a:ext cx="7559675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670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6600"/>
          </a:solidFill>
          <a:latin typeface="Book Antiqua" pitchFamily="18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Book Antiqua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15875" algn="l" rtl="0" eaLnBrk="1" fontAlgn="base" hangingPunct="1">
        <a:spcBef>
          <a:spcPct val="20000"/>
        </a:spcBef>
        <a:spcAft>
          <a:spcPct val="0"/>
        </a:spcAft>
        <a:buFont typeface="Wingdings 2" pitchFamily="18" charset="2"/>
        <a:buChar char="·"/>
        <a:defRPr sz="28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1pPr>
      <a:lvl2pPr marL="358775" indent="2508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2pPr>
      <a:lvl3pPr marL="719138" indent="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6600"/>
          </a:solidFill>
          <a:latin typeface="Book Antiqua" pitchFamily="18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29.png"/><Relationship Id="rId9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.g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29.png"/><Relationship Id="rId9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image" Target="../media/image8.gif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jpeg"/><Relationship Id="rId4" Type="http://schemas.openxmlformats.org/officeDocument/2006/relationships/image" Target="../media/image2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8.gif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29.png"/><Relationship Id="rId9" Type="http://schemas.openxmlformats.org/officeDocument/2006/relationships/image" Target="../media/image96.jpeg"/><Relationship Id="rId1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8.gif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png"/><Relationship Id="rId4" Type="http://schemas.openxmlformats.org/officeDocument/2006/relationships/image" Target="../media/image29.pn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8.gif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2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8.gif"/><Relationship Id="rId7" Type="http://schemas.openxmlformats.org/officeDocument/2006/relationships/image" Target="../media/image124.jpe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29.pn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8.gif"/><Relationship Id="rId21" Type="http://schemas.openxmlformats.org/officeDocument/2006/relationships/image" Target="../media/image147.pn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5" Type="http://schemas.openxmlformats.org/officeDocument/2006/relationships/image" Target="../media/image141.jpeg"/><Relationship Id="rId23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image" Target="../media/image145.jpeg"/><Relationship Id="rId4" Type="http://schemas.openxmlformats.org/officeDocument/2006/relationships/image" Target="../media/image29.png"/><Relationship Id="rId9" Type="http://schemas.openxmlformats.org/officeDocument/2006/relationships/image" Target="../media/image135.jpe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8.gif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2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8.gif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2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png"/><Relationship Id="rId3" Type="http://schemas.openxmlformats.org/officeDocument/2006/relationships/image" Target="../media/image8.gif"/><Relationship Id="rId7" Type="http://schemas.openxmlformats.org/officeDocument/2006/relationships/image" Target="../media/image174.jpe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29.png"/><Relationship Id="rId9" Type="http://schemas.openxmlformats.org/officeDocument/2006/relationships/image" Target="../media/image176.png"/><Relationship Id="rId14" Type="http://schemas.openxmlformats.org/officeDocument/2006/relationships/image" Target="../media/image18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8.gif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8.gif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0.jpe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gif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8.gif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29.pn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8.gif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29.png"/><Relationship Id="rId9" Type="http://schemas.openxmlformats.org/officeDocument/2006/relationships/image" Target="../media/image61.jpeg"/><Relationship Id="rId14" Type="http://schemas.openxmlformats.org/officeDocument/2006/relationships/image" Target="../media/image6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1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1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68560" y="0"/>
            <a:ext cx="10009112" cy="1129606"/>
          </a:xfrm>
        </p:spPr>
        <p:txBody>
          <a:bodyPr>
            <a:norm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автономное </a:t>
            </a:r>
            <a:b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дошкольное образовательное учреждение  </a:t>
            </a:r>
            <a:b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детский сад №5 «Росток»</a:t>
            </a:r>
            <a:endParaRPr lang="ru-RU" sz="16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554161"/>
            <a:ext cx="8568952" cy="530383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             Городской конкурс  профессионального мастерства «Лучший уголок природы»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УГОЛОК ПРИРОДЫ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 группе общеразвивающей направленности от пяти  до шести лет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№8 «Подсолнушки»</a:t>
            </a:r>
          </a:p>
          <a:p>
            <a:pPr marL="0" indent="0" algn="r">
              <a:buNone/>
            </a:pPr>
            <a:endParaRPr lang="ru-RU" sz="1400" b="1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Воспитатель: </a:t>
            </a: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Кабанова Ольга Борисовна</a:t>
            </a:r>
          </a:p>
          <a:p>
            <a:pPr marL="0" indent="0" algn="r">
              <a:buNone/>
            </a:pPr>
            <a:endParaRPr lang="ru-RU" sz="16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r"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Городское методическое объединение воспитателей старших групп дошкольных образовательных организаций общеобразовательной направленности  </a:t>
            </a:r>
          </a:p>
          <a:p>
            <a:pPr marL="0" indent="0" algn="ctr"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от 5-ти до 6-ти лет</a:t>
            </a:r>
            <a:endParaRPr lang="ru-RU" sz="1600" b="1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1600" b="1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1600" b="1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Радужный, 2017</a:t>
            </a:r>
          </a:p>
          <a:p>
            <a:pPr marL="0" indent="0" algn="ctr">
              <a:buNone/>
            </a:pPr>
            <a:endParaRPr lang="ru-RU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2" name="Мелодия Детский са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0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6" y="414908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гифки для Люды\hv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5217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гифки для Люды\hv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63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гифки для Люды\hv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8518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гифки для Люды\hv2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8" y="12575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4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8991600" y="7461448"/>
            <a:ext cx="2565176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15271" y="188640"/>
            <a:ext cx="2480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endParaRPr lang="ru-RU" sz="1400" b="1" i="1" cap="all" dirty="0" smtClean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r>
              <a:rPr lang="ru-RU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«ЦВЕТ И СВЕТ»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User\Desktop\фото к през. Уголок природы\DSC045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7521" r="8848" b="7613"/>
          <a:stretch/>
        </p:blipFill>
        <p:spPr bwMode="auto">
          <a:xfrm rot="5400000">
            <a:off x="6666320" y="1106077"/>
            <a:ext cx="2333484" cy="181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к през. Уголок природы\DSC045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8619" r="14335" b="15295"/>
          <a:stretch/>
        </p:blipFill>
        <p:spPr bwMode="auto">
          <a:xfrm>
            <a:off x="6162416" y="3813814"/>
            <a:ext cx="2612645" cy="2074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14828" r="3395"/>
          <a:stretch/>
        </p:blipFill>
        <p:spPr bwMode="auto">
          <a:xfrm>
            <a:off x="3460952" y="1022549"/>
            <a:ext cx="2845459" cy="2201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15186" b="28607"/>
          <a:stretch/>
        </p:blipFill>
        <p:spPr bwMode="auto">
          <a:xfrm>
            <a:off x="406318" y="3844686"/>
            <a:ext cx="2481742" cy="2113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фото к през. Уголок природы\DSC046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2938"/>
            <a:ext cx="2060476" cy="1545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3253" r="54888" b="28186"/>
          <a:stretch/>
        </p:blipFill>
        <p:spPr bwMode="auto">
          <a:xfrm>
            <a:off x="3525064" y="3768279"/>
            <a:ext cx="1944215" cy="2189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318" y="2623622"/>
            <a:ext cx="5351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с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ветоотражатели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65391" y="2708922"/>
            <a:ext cx="2206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</a:t>
            </a:r>
          </a:p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фонарики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3648" y="5925513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с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вечи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3525064" y="5829656"/>
            <a:ext cx="1695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ц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ветные камушки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611560" y="6110179"/>
            <a:ext cx="1323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л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упы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07903" y="3269378"/>
            <a:ext cx="2657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з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еркала, фольга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5" y="82024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24728" y="5814904"/>
            <a:ext cx="216024" cy="15745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7106" y="82024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331516"/>
            <a:ext cx="2303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«звук»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28148" b="10371"/>
          <a:stretch/>
        </p:blipFill>
        <p:spPr bwMode="auto">
          <a:xfrm>
            <a:off x="6007635" y="277380"/>
            <a:ext cx="2896257" cy="1180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User\Desktop\DSC00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1482" b="16666"/>
          <a:stretch/>
        </p:blipFill>
        <p:spPr bwMode="auto">
          <a:xfrm>
            <a:off x="2980282" y="939939"/>
            <a:ext cx="2229589" cy="1109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3" y="331516"/>
            <a:ext cx="2266521" cy="127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51519" y="1709828"/>
            <a:ext cx="3063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д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еревянные ложки, звуковые игры, колокольчики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0090" y="1988840"/>
            <a:ext cx="2259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т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рещотки, дудочки, флейты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020272" y="1337332"/>
            <a:ext cx="1960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с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вистульки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0546" y="2924944"/>
            <a:ext cx="2096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«запах»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4814" y="4089182"/>
            <a:ext cx="2552104" cy="229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фото к през. Уголок природы\DSC046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38" y="1011868"/>
            <a:ext cx="1651443" cy="1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t="64527" r="69781" b="16857"/>
          <a:stretch/>
        </p:blipFill>
        <p:spPr bwMode="auto">
          <a:xfrm>
            <a:off x="6733139" y="4152891"/>
            <a:ext cx="2170753" cy="207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6733139" y="3382832"/>
            <a:ext cx="2455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духи, ароматические    масла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3462909" y="3405916"/>
            <a:ext cx="2621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а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роматы трав, специй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-11375" y="3405916"/>
            <a:ext cx="3326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ароматизированные      свечи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88650" y="2125327"/>
            <a:ext cx="30116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к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индер-сюрпризы с наполнителями(горох, гречка, манка, пшено)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7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C:\Users\User\Desktop\kin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29279" r="7160" b="14819"/>
          <a:stretch/>
        </p:blipFill>
        <p:spPr bwMode="auto">
          <a:xfrm>
            <a:off x="2980282" y="4090718"/>
            <a:ext cx="3433984" cy="1693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1" y="25652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5272" y="331515"/>
            <a:ext cx="3344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«магнетизм»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4" y="188640"/>
            <a:ext cx="1987844" cy="265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kancministr.ru/upload/iblock/337/3373a09efec971877f43bfe2524d0b7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87" y="1045427"/>
            <a:ext cx="1119113" cy="1119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s.4geo.ru/get/editors/landingpage/1423828201-59489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934629" y="1198020"/>
            <a:ext cx="1634342" cy="534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krepka24.ru/images/ex/good/121_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20631" b="9558"/>
          <a:stretch/>
        </p:blipFill>
        <p:spPr bwMode="auto">
          <a:xfrm rot="5400000">
            <a:off x="5757519" y="640243"/>
            <a:ext cx="2632681" cy="176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934628" y="2100709"/>
            <a:ext cx="3421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к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оллекция магнитов, металлических предметов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23529" y="2991378"/>
            <a:ext cx="3636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«Насекомые»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62482" y="2839099"/>
            <a:ext cx="443707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</a:t>
            </a:r>
            <a:r>
              <a:rPr lang="ru-RU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Лыко липовое</a:t>
            </a: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endParaRPr lang="ru-RU" sz="16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Мастер-класс для родителей по изготовлению народной игрушки из лыка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endParaRPr lang="ru-RU" sz="2000" b="1" i="1" cap="all" dirty="0" smtClean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endParaRPr lang="ru-RU" sz="2000" b="1" i="1" cap="all" dirty="0" smtClean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2562" r="7098"/>
          <a:stretch/>
        </p:blipFill>
        <p:spPr bwMode="auto">
          <a:xfrm rot="5400000">
            <a:off x="1443142" y="3188883"/>
            <a:ext cx="1565258" cy="183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r="11048"/>
          <a:stretch/>
        </p:blipFill>
        <p:spPr bwMode="auto">
          <a:xfrm rot="16200000">
            <a:off x="4460658" y="3910848"/>
            <a:ext cx="1517207" cy="81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8034" r="45185" b="23934"/>
          <a:stretch/>
        </p:blipFill>
        <p:spPr bwMode="auto">
          <a:xfrm rot="10800000" flipV="1">
            <a:off x="4951806" y="5065167"/>
            <a:ext cx="1512167" cy="168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8279" b="15140"/>
          <a:stretch/>
        </p:blipFill>
        <p:spPr bwMode="auto">
          <a:xfrm rot="5400000">
            <a:off x="7550547" y="3724494"/>
            <a:ext cx="1612307" cy="117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14619" r="8125" b="15556"/>
          <a:stretch/>
        </p:blipFill>
        <p:spPr bwMode="auto">
          <a:xfrm>
            <a:off x="0" y="3298978"/>
            <a:ext cx="1411092" cy="161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2532" r="24074" b="22221"/>
          <a:stretch/>
        </p:blipFill>
        <p:spPr bwMode="auto">
          <a:xfrm>
            <a:off x="2038168" y="4775239"/>
            <a:ext cx="2530803" cy="1790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179512" y="5367994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«Домашние животные»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9080" r="3472" b="8642"/>
          <a:stretch/>
        </p:blipFill>
        <p:spPr bwMode="auto">
          <a:xfrm>
            <a:off x="6332252" y="5086786"/>
            <a:ext cx="2559221" cy="165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24763" r="3846"/>
          <a:stretch/>
        </p:blipFill>
        <p:spPr bwMode="auto">
          <a:xfrm rot="10800000" flipV="1">
            <a:off x="5520777" y="3560388"/>
            <a:ext cx="2278910" cy="1504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5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8991600" y="6165304"/>
            <a:ext cx="2205136" cy="12241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152232" y="228710"/>
            <a:ext cx="69797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«Коллекция </a:t>
            </a:r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тканей, ниток,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пуговиц»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9" y="4499125"/>
            <a:ext cx="1908189" cy="20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850" y="889850"/>
            <a:ext cx="1307394" cy="165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84326" y="821390"/>
            <a:ext cx="1167194" cy="167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53" y="4488406"/>
            <a:ext cx="2556032" cy="1917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C:\Users\User\Desktop\DCIM\102MSDCF\DSC039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3827" r="9259"/>
          <a:stretch/>
        </p:blipFill>
        <p:spPr bwMode="auto">
          <a:xfrm>
            <a:off x="4091671" y="4488406"/>
            <a:ext cx="2185082" cy="2075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наши руки не для скуки\DSC0384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/>
          <a:stretch/>
        </p:blipFill>
        <p:spPr bwMode="auto">
          <a:xfrm rot="5400000">
            <a:off x="2278970" y="4724955"/>
            <a:ext cx="1881897" cy="1479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User\Desktop\развивающая среда\DSC0406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t="5516" r="8804" b="11369"/>
          <a:stretch/>
        </p:blipFill>
        <p:spPr bwMode="auto">
          <a:xfrm rot="16200000">
            <a:off x="259204" y="998298"/>
            <a:ext cx="1786057" cy="126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User\Desktop\развивающая среда\DSC0156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6" b="14000"/>
          <a:stretch/>
        </p:blipFill>
        <p:spPr bwMode="auto">
          <a:xfrm rot="10800000" flipV="1">
            <a:off x="520139" y="2780928"/>
            <a:ext cx="3498648" cy="1238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4833605" y="746927"/>
            <a:ext cx="4310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«Лён любит поклон»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79510" y="3906347"/>
            <a:ext cx="921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плетеные коврики из лоскутков тканей 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       (совместно с  родителями)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30" y="2523420"/>
            <a:ext cx="505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пояса, кошельки из пряжи</a:t>
            </a:r>
            <a:endParaRPr lang="ru-RU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5556" r="3490" b="12393"/>
          <a:stretch/>
        </p:blipFill>
        <p:spPr bwMode="auto">
          <a:xfrm rot="5400000">
            <a:off x="4787416" y="2228710"/>
            <a:ext cx="1908689" cy="1446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5439" r="3554" b="19331"/>
          <a:stretch/>
        </p:blipFill>
        <p:spPr bwMode="auto">
          <a:xfrm>
            <a:off x="5018468" y="1084058"/>
            <a:ext cx="1329586" cy="95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User\Desktop\DCIM\DSC0440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36" y="1568479"/>
            <a:ext cx="2611274" cy="1958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 flipH="1" flipV="1">
            <a:off x="6348054" y="821391"/>
            <a:ext cx="28515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коллекция предметов народного быта изо льна 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9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 flipV="1">
            <a:off x="8991600" y="7389440"/>
            <a:ext cx="8253808" cy="30963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9807" y="527194"/>
            <a:ext cx="19982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Глина </a:t>
            </a:r>
            <a:endParaRPr lang="ru-RU" dirty="0"/>
          </a:p>
        </p:txBody>
      </p:sp>
      <p:pic>
        <p:nvPicPr>
          <p:cNvPr id="7170" name="Picture 2" descr="C:\Users\User\Desktop\МОЯ  ПРЕЗ.-Я НА МО О КУКЛЕ\DCIM\102MSDCF\DSC00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t="14450" b="19750"/>
          <a:stretch/>
        </p:blipFill>
        <p:spPr bwMode="auto">
          <a:xfrm>
            <a:off x="1442696" y="703544"/>
            <a:ext cx="1872576" cy="2830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12384" r="20600"/>
          <a:stretch/>
        </p:blipFill>
        <p:spPr bwMode="auto">
          <a:xfrm rot="5400000">
            <a:off x="6644459" y="636462"/>
            <a:ext cx="2875206" cy="197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User\Desktop\МОЯ  ПРЕЗ.-Я НА МО О КУКЛЕ\DCIM\102MSDCF\DSC0089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r="24859"/>
          <a:stretch/>
        </p:blipFill>
        <p:spPr bwMode="auto">
          <a:xfrm>
            <a:off x="6432972" y="4175980"/>
            <a:ext cx="2131192" cy="2383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3"/>
          <a:stretch/>
        </p:blipFill>
        <p:spPr bwMode="auto">
          <a:xfrm>
            <a:off x="0" y="210410"/>
            <a:ext cx="1691680" cy="311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8581" b="10750"/>
          <a:stretch/>
        </p:blipFill>
        <p:spPr bwMode="auto">
          <a:xfrm>
            <a:off x="5544137" y="703544"/>
            <a:ext cx="1777669" cy="2941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23650" b="20350"/>
          <a:stretch/>
        </p:blipFill>
        <p:spPr bwMode="auto">
          <a:xfrm>
            <a:off x="667113" y="4277728"/>
            <a:ext cx="2275808" cy="2391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C:\Users\User\Desktop\0016-016-Glina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22754" r="18054" b="24686"/>
          <a:stretch/>
        </p:blipFill>
        <p:spPr bwMode="auto">
          <a:xfrm>
            <a:off x="3527984" y="5143497"/>
            <a:ext cx="2192915" cy="141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323527" y="3534458"/>
            <a:ext cx="3392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Куклы изготовлены родителями воспитанников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3462909" y="1106808"/>
            <a:ext cx="23332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Консультация  для родителей «Лепка из глины-как способ снятия напряжения у детей дошкольного возраста» стимулировала родителей на совместную творческую деятельность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0800000" flipH="1" flipV="1">
            <a:off x="5796136" y="3475167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Работы детей </a:t>
            </a:r>
          </a:p>
          <a:p>
            <a:pPr lvl="0"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«Веселые черепашки»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75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8991600" y="5301208"/>
            <a:ext cx="3357264" cy="20882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8766" y="188640"/>
            <a:ext cx="54413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</a:t>
            </a:r>
            <a:r>
              <a:rPr lang="en-US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II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зона – «Зеленый островок»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99" y="1545407"/>
            <a:ext cx="5211834" cy="390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9716" y="431721"/>
            <a:ext cx="2542393" cy="190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6582" y="5227958"/>
            <a:ext cx="1657837" cy="1243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6442" y="3638642"/>
            <a:ext cx="1658958" cy="1244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398469" y="311942"/>
            <a:ext cx="1803179" cy="135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466" y="1970070"/>
            <a:ext cx="1787196" cy="1340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b="9596"/>
          <a:stretch/>
        </p:blipFill>
        <p:spPr bwMode="auto">
          <a:xfrm rot="5400000">
            <a:off x="4336051" y="5651694"/>
            <a:ext cx="1420878" cy="991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9707"/>
          <a:stretch/>
        </p:blipFill>
        <p:spPr bwMode="auto">
          <a:xfrm>
            <a:off x="5565776" y="5429784"/>
            <a:ext cx="1884334" cy="137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40018" y="3244334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Лен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588749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«Зеленый островок» расположен возле окна (доступ солнечного света)</a:t>
            </a:r>
          </a:p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 уголке природы - хозяйка кукла Катюша, которая знает все о комнатных растениях и помогает детям ухаживать правильно за цветами. </a:t>
            </a:r>
            <a:endParaRPr lang="ru-RU" sz="1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У Катюши наряды соответствуют времени</a:t>
            </a:r>
            <a:r>
              <a:rPr lang="en-US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года.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3030"/>
          <a:stretch/>
        </p:blipFill>
        <p:spPr bwMode="auto">
          <a:xfrm>
            <a:off x="81786" y="2689100"/>
            <a:ext cx="2517490" cy="2040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95" y="4059129"/>
            <a:ext cx="1767407" cy="132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flipH="1">
            <a:off x="3610545" y="4721659"/>
            <a:ext cx="4073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МИНИ -ЛАБОРАТОРИЯ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" y="4906325"/>
            <a:ext cx="2394749" cy="187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2910" r="12261" b="4211"/>
          <a:stretch/>
        </p:blipFill>
        <p:spPr bwMode="auto">
          <a:xfrm rot="5400000">
            <a:off x="2462813" y="5070192"/>
            <a:ext cx="1704918" cy="171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8" y="31062"/>
            <a:ext cx="9192229" cy="685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6408737" y="-8569250"/>
            <a:ext cx="290755" cy="236642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4861048" y="-5427984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11628"/>
          <a:stretch/>
        </p:blipFill>
        <p:spPr bwMode="auto">
          <a:xfrm>
            <a:off x="6478124" y="280435"/>
            <a:ext cx="2382532" cy="2268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17508"/>
          <a:stretch/>
        </p:blipFill>
        <p:spPr bwMode="auto">
          <a:xfrm>
            <a:off x="3026311" y="912180"/>
            <a:ext cx="3033462" cy="1636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5" y="188640"/>
            <a:ext cx="6299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календарь природы </a:t>
            </a:r>
          </a:p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«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Времена года»</a:t>
            </a:r>
            <a:endParaRPr lang="ru-RU" sz="2000" b="1" i="1" cap="all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H="1" flipV="1">
            <a:off x="251518" y="2421831"/>
            <a:ext cx="835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Календарь наблюдений за сезонными изменениями в природе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User\Desktop\фото к през. Уголок природы\DSC046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96997" y="1460371"/>
            <a:ext cx="1131087" cy="848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r="2962"/>
          <a:stretch/>
        </p:blipFill>
        <p:spPr bwMode="auto">
          <a:xfrm rot="5400000">
            <a:off x="5589333" y="3452925"/>
            <a:ext cx="3679294" cy="2863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425598" y="3008132"/>
            <a:ext cx="2325617" cy="1959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3082"/>
          <a:stretch/>
        </p:blipFill>
        <p:spPr bwMode="auto">
          <a:xfrm>
            <a:off x="251519" y="3022700"/>
            <a:ext cx="2588097" cy="193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251520" y="4795119"/>
            <a:ext cx="5549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Ведение журналов фиксации наблюдений за ростом  овощей </a:t>
            </a:r>
            <a:endParaRPr lang="ru-RU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 b="46219"/>
          <a:stretch/>
        </p:blipFill>
        <p:spPr bwMode="auto">
          <a:xfrm rot="10800000" flipV="1">
            <a:off x="2405209" y="5286075"/>
            <a:ext cx="3474251" cy="145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7532" b="6790"/>
          <a:stretch/>
        </p:blipFill>
        <p:spPr bwMode="auto">
          <a:xfrm rot="5400000">
            <a:off x="282594" y="382881"/>
            <a:ext cx="212185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126697"/>
            <a:ext cx="2184003" cy="161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H="1" flipV="1">
            <a:off x="6059774" y="2630466"/>
            <a:ext cx="29206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4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журнал ежедневных наблюдений  за природными явлениями 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57" y="1136"/>
            <a:ext cx="9192229" cy="685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6408737" y="-8569250"/>
            <a:ext cx="290755" cy="236642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4861048" y="-5427984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5" y="188640"/>
            <a:ext cx="6299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Внесение временных объектов по сезону 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«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Времена года»</a:t>
            </a:r>
            <a:endParaRPr lang="ru-RU" sz="2000" b="1" i="1" cap="all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691680" y="903082"/>
            <a:ext cx="1334631" cy="370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Лето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1187624" y="3952210"/>
            <a:ext cx="1171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Зима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4736042" y="940162"/>
            <a:ext cx="1713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Осень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52" y="2618071"/>
            <a:ext cx="1871366" cy="1405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DSC046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8340" y="396359"/>
            <a:ext cx="1661750" cy="1246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SC03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93438" y="1927817"/>
            <a:ext cx="1748013" cy="131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47" y="2326902"/>
            <a:ext cx="1551000" cy="116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:\Users\User\Desktop\фото к през. Уголок природы\DSC046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484" y="723790"/>
            <a:ext cx="2029576" cy="152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23" y="1309493"/>
            <a:ext cx="1527336" cy="13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C:\Users\User\Desktop\DSC0371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r="21194" b="8711"/>
          <a:stretch/>
        </p:blipFill>
        <p:spPr bwMode="auto">
          <a:xfrm>
            <a:off x="6167690" y="3401877"/>
            <a:ext cx="1319009" cy="1382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/>
          <a:stretch/>
        </p:blipFill>
        <p:spPr bwMode="auto">
          <a:xfrm>
            <a:off x="252281" y="470093"/>
            <a:ext cx="1671524" cy="1352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 b="9795"/>
          <a:stretch/>
        </p:blipFill>
        <p:spPr bwMode="auto">
          <a:xfrm rot="5400000">
            <a:off x="4566720" y="1501762"/>
            <a:ext cx="2296432" cy="1680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5741" r="3704" b="17284"/>
          <a:stretch/>
        </p:blipFill>
        <p:spPr bwMode="auto">
          <a:xfrm rot="10800000" flipV="1">
            <a:off x="7412603" y="3401149"/>
            <a:ext cx="1687077" cy="1373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C:\Users\User\Desktop\DCIM\развивающая среда\DSC03929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7848" b="10670"/>
          <a:stretch/>
        </p:blipFill>
        <p:spPr bwMode="auto">
          <a:xfrm>
            <a:off x="4337162" y="3347562"/>
            <a:ext cx="1927413" cy="136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21614" r="1" b="14324"/>
          <a:stretch/>
        </p:blipFill>
        <p:spPr bwMode="auto">
          <a:xfrm rot="10800000" flipV="1">
            <a:off x="1088043" y="4271408"/>
            <a:ext cx="2279003" cy="132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12114" r="16350" b="20118"/>
          <a:stretch/>
        </p:blipFill>
        <p:spPr bwMode="auto">
          <a:xfrm rot="5400000">
            <a:off x="-347825" y="4610371"/>
            <a:ext cx="2278511" cy="1244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5892" b="5480"/>
          <a:stretch/>
        </p:blipFill>
        <p:spPr bwMode="auto">
          <a:xfrm rot="5400000">
            <a:off x="-122622" y="1972959"/>
            <a:ext cx="2336460" cy="1765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H="1" flipV="1">
            <a:off x="5433272" y="4783218"/>
            <a:ext cx="101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Весна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r\Desktop\СЕГОДНЯ\DSC0470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571" r="11767" b="12963"/>
          <a:stretch/>
        </p:blipFill>
        <p:spPr bwMode="auto">
          <a:xfrm rot="5400000">
            <a:off x="7424474" y="5138581"/>
            <a:ext cx="1702931" cy="1361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2142" y="5049684"/>
            <a:ext cx="1852719" cy="1389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4939" r="10000" b="22433"/>
          <a:stretch/>
        </p:blipFill>
        <p:spPr bwMode="auto">
          <a:xfrm rot="5400000" flipV="1">
            <a:off x="6269679" y="5103526"/>
            <a:ext cx="1707867" cy="1137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6298" y="5419530"/>
            <a:ext cx="1495786" cy="112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26008" r="4820" b="23024"/>
          <a:stretch/>
        </p:blipFill>
        <p:spPr bwMode="auto">
          <a:xfrm rot="10800000" flipV="1">
            <a:off x="1221628" y="5602198"/>
            <a:ext cx="2822103" cy="118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2910" y="1019515"/>
            <a:ext cx="15701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Объекты изготовлены совместно с детьми и их родителями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88640"/>
            <a:ext cx="8991600" cy="720080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</a:t>
            </a:r>
            <a:r>
              <a:rPr lang="en-US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iii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зона - </a:t>
            </a:r>
            <a:r>
              <a:rPr lang="ru-RU" sz="1400" b="1" i="1" cap="all" dirty="0" err="1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оГОРОД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НА ПОДОКОННИКЕ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       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«Деревенский хуторок»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</a:t>
            </a:r>
            <a:endParaRPr lang="ru-RU" sz="20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18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18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Хозяева </a:t>
            </a:r>
            <a:r>
              <a:rPr lang="ru-RU" sz="18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огорода</a:t>
            </a:r>
            <a:endParaRPr lang="ru-RU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" y="188640"/>
            <a:ext cx="2235166" cy="167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>
            <a:off x="10044608" y="4221088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4" y="1990913"/>
            <a:ext cx="1989133" cy="215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267743" y="911781"/>
            <a:ext cx="46085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Атрибуты изготовлены  родителями воспитанников 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Огород позволяет организовать длительные наблюдения  за процессом роста растений, за условиями их роста.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Дети закрепляют знания, полученные опытным путем.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398360"/>
            <a:ext cx="1740506" cy="230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/>
          <a:stretch/>
        </p:blipFill>
        <p:spPr bwMode="auto">
          <a:xfrm>
            <a:off x="155594" y="4180821"/>
            <a:ext cx="1721830" cy="2560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/>
          <a:stretch/>
        </p:blipFill>
        <p:spPr bwMode="auto">
          <a:xfrm>
            <a:off x="7280531" y="2795123"/>
            <a:ext cx="1552253" cy="2160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66" y="4957805"/>
            <a:ext cx="2101272" cy="1783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2" t="15086" r="6366" b="9055"/>
          <a:stretch/>
        </p:blipFill>
        <p:spPr bwMode="auto">
          <a:xfrm>
            <a:off x="3923928" y="5027933"/>
            <a:ext cx="2177160" cy="1745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58" y="3069860"/>
            <a:ext cx="2514899" cy="188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1" t="10994"/>
          <a:stretch/>
        </p:blipFill>
        <p:spPr bwMode="auto">
          <a:xfrm>
            <a:off x="2267744" y="3069860"/>
            <a:ext cx="2691914" cy="1832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10117" b="6757"/>
          <a:stretch/>
        </p:blipFill>
        <p:spPr bwMode="auto">
          <a:xfrm>
            <a:off x="6217107" y="4937713"/>
            <a:ext cx="2615677" cy="1832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5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9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5125" y="0"/>
            <a:ext cx="3878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</a:t>
            </a:r>
            <a:r>
              <a:rPr lang="en-US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iv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ЗОНА </a:t>
            </a:r>
          </a:p>
          <a:p>
            <a:pPr lvl="0"/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« Хочу все знать»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32" y="5217033"/>
            <a:ext cx="2817456" cy="1584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" y="146260"/>
            <a:ext cx="2207611" cy="1655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14000"/>
          <a:stretch/>
        </p:blipFill>
        <p:spPr bwMode="auto">
          <a:xfrm rot="10800000" flipV="1">
            <a:off x="2264773" y="707886"/>
            <a:ext cx="2834934" cy="163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6345501" y="419672"/>
            <a:ext cx="233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Игротека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470" r="17092" b="12698"/>
          <a:stretch/>
        </p:blipFill>
        <p:spPr bwMode="auto">
          <a:xfrm>
            <a:off x="6605672" y="988134"/>
            <a:ext cx="1134720" cy="949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6630" r="7152" b="5610"/>
          <a:stretch/>
        </p:blipFill>
        <p:spPr bwMode="auto">
          <a:xfrm rot="5400000">
            <a:off x="5183195" y="1254131"/>
            <a:ext cx="1805827" cy="124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6932" b="11961"/>
          <a:stretch/>
        </p:blipFill>
        <p:spPr bwMode="auto">
          <a:xfrm>
            <a:off x="7369253" y="2978154"/>
            <a:ext cx="1743488" cy="169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3828" r="10740" b="3728"/>
          <a:stretch/>
        </p:blipFill>
        <p:spPr bwMode="auto">
          <a:xfrm>
            <a:off x="5421630" y="2883584"/>
            <a:ext cx="1914841" cy="1764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5436095" y="4589729"/>
            <a:ext cx="37336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 </a:t>
            </a: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и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гротеке находятся  игры экологического содержания , игры по </a:t>
            </a:r>
            <a:r>
              <a:rPr lang="ru-RU" sz="1600" b="1" i="1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валеологии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, лото, </a:t>
            </a:r>
            <a:r>
              <a:rPr lang="ru-RU" sz="1600" b="1" i="1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пазлы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, создана картотека игр. В играх дети закрепляют те знания, которые получают опытным путем.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242123"/>
            <a:ext cx="3529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Н</a:t>
            </a:r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ельзя недооценивать роль познавательной литературы. В зависимости от изучаемой</a:t>
            </a:r>
          </a:p>
          <a:p>
            <a:pPr lvl="0" algn="ctr"/>
            <a:r>
              <a:rPr lang="ru-RU" sz="12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л</a:t>
            </a:r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ексической темы или в связи с возникновением </a:t>
            </a:r>
          </a:p>
          <a:p>
            <a:pPr lvl="0" algn="ctr"/>
            <a:r>
              <a:rPr lang="ru-RU" sz="12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у</a:t>
            </a:r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стойчивого интереса к какой-либо области познания своевременно вносится наглядный материал-энциклопедии, альбомы с разными природными сообществами, атласы для формирования у детей умения добывать нужную информацию, формировать целостное восприятие и представление о различных предметах и явлениях окружающей действительности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7673" b="12431"/>
          <a:stretch/>
        </p:blipFill>
        <p:spPr bwMode="auto">
          <a:xfrm rot="5400000">
            <a:off x="7234760" y="1094713"/>
            <a:ext cx="2251334" cy="1240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6286" r="4058"/>
          <a:stretch/>
        </p:blipFill>
        <p:spPr bwMode="auto">
          <a:xfrm rot="5400000">
            <a:off x="-140511" y="1838960"/>
            <a:ext cx="2205422" cy="1749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5692" r="3087" b="3498"/>
          <a:stretch/>
        </p:blipFill>
        <p:spPr bwMode="auto">
          <a:xfrm>
            <a:off x="39556" y="3825248"/>
            <a:ext cx="1907704" cy="1375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5942" r="157" b="13527"/>
          <a:stretch/>
        </p:blipFill>
        <p:spPr bwMode="auto">
          <a:xfrm>
            <a:off x="-29809" y="5232781"/>
            <a:ext cx="2655127" cy="1625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91" y="10341768"/>
            <a:ext cx="3411753" cy="25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6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2561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1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98" y="-1"/>
            <a:ext cx="92010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625988" y="260649"/>
            <a:ext cx="5263913" cy="36004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«Ничто так не обогащает человека, как общение с природой. Сама природа не воспитывает, воспитывает только активное взаимодействие с ней. Чтобы ребенок научился понимать природу, чувствовать ее красоту, читать ее язык, беречь ее богатство, нужно прививать ему эти чувства с раннего возраста.»</a:t>
            </a:r>
          </a:p>
          <a:p>
            <a:pPr marL="0" lvl="0" indent="0" algn="just">
              <a:buClr>
                <a:srgbClr val="F0A22E"/>
              </a:buClr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              </a:t>
            </a:r>
            <a:r>
              <a:rPr lang="ru-RU" sz="25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В. А. Сухомлинский</a:t>
            </a:r>
            <a:r>
              <a:rPr lang="ru-RU" sz="2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            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  </a:t>
            </a:r>
            <a:endParaRPr lang="ru-RU" sz="24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                                                                       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0871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7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6353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93" y="73695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20576" r="8025"/>
          <a:stretch/>
        </p:blipFill>
        <p:spPr bwMode="auto">
          <a:xfrm>
            <a:off x="381703" y="540571"/>
            <a:ext cx="3442324" cy="2384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1834" r="14565"/>
          <a:stretch/>
        </p:blipFill>
        <p:spPr bwMode="auto">
          <a:xfrm>
            <a:off x="4139952" y="3247847"/>
            <a:ext cx="4495708" cy="3517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DSC0088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b="13030"/>
          <a:stretch/>
        </p:blipFill>
        <p:spPr bwMode="auto">
          <a:xfrm>
            <a:off x="207917" y="5085182"/>
            <a:ext cx="3813671" cy="1672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DSC0088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8413"/>
          <a:stretch/>
        </p:blipFill>
        <p:spPr bwMode="auto">
          <a:xfrm>
            <a:off x="230755" y="3306430"/>
            <a:ext cx="3790834" cy="1746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924945"/>
            <a:ext cx="885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Стенгазета «Берегите лес» ( совместное творчество детей и родителей 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413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9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8991600" y="6858000"/>
            <a:ext cx="2565176" cy="531440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2699"/>
          <a:stretch/>
        </p:blipFill>
        <p:spPr bwMode="auto">
          <a:xfrm>
            <a:off x="6768504" y="4951099"/>
            <a:ext cx="2278663" cy="182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User\Desktop\фото к през. Уголок природы\DSC045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0830" r="11448" b="11505"/>
          <a:stretch/>
        </p:blipFill>
        <p:spPr bwMode="auto">
          <a:xfrm>
            <a:off x="107504" y="263926"/>
            <a:ext cx="2423055" cy="182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фото к през. Уголок природы\DSC0457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6030" b="8120"/>
          <a:stretch/>
        </p:blipFill>
        <p:spPr bwMode="auto">
          <a:xfrm rot="10800000" flipH="1" flipV="1">
            <a:off x="26258" y="2085612"/>
            <a:ext cx="1921850" cy="1221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фото к през. Уголок природы\DSC0457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8689" r="2992" b="5081"/>
          <a:stretch/>
        </p:blipFill>
        <p:spPr bwMode="auto">
          <a:xfrm>
            <a:off x="701908" y="2774262"/>
            <a:ext cx="1828651" cy="130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7" y="3502194"/>
            <a:ext cx="1828651" cy="137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0559" y="1628800"/>
            <a:ext cx="4489713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sz="12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Грамотное сочетание материалов и оборудования в уголке природы способствует овладению детьми средствами познавательного опыта. Поощряя детскую любознательность, утоляя жажду познания маленьких «почемучек» и направляя их активную деятельность, мы стимулируем развитие детских способностей в процессе экспериментирования. Если ребенок-исследователь найдет поддержку у педагогов и родителей, из него вырастет исследователь – взрослый, умный, наблюдательный, умеющий делать выводы и логически мыслить, который всю жизнь будет находить в окружающем мире что-нибудь интересное и необычное, который умеет удивляться и радоваться всему, что видит вокруг. </a:t>
            </a:r>
            <a:endParaRPr lang="ru-RU" sz="12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85" y="307062"/>
            <a:ext cx="16637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23" y="3267099"/>
            <a:ext cx="2143823" cy="1680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284"/>
          <a:stretch/>
        </p:blipFill>
        <p:spPr bwMode="auto">
          <a:xfrm>
            <a:off x="52301" y="4873682"/>
            <a:ext cx="2478258" cy="1930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19" y="4947292"/>
            <a:ext cx="2244040" cy="18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СЕГОДНЯ\DSC04704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b="8024"/>
          <a:stretch/>
        </p:blipFill>
        <p:spPr bwMode="auto">
          <a:xfrm rot="5400000">
            <a:off x="4823707" y="5033123"/>
            <a:ext cx="1994568" cy="166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267743" y="453683"/>
            <a:ext cx="5472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«Мир, окружающий ребенка-это, прежде всего мир природы с безграничным богатством явлений, с неисчерпаемой красотой. Здесь, в природе, вечный источник детского разума»                                                                                     </a:t>
            </a:r>
          </a:p>
          <a:p>
            <a:pPr lvl="0" algn="ctr"/>
            <a:endParaRPr lang="ru-RU" sz="1200" b="1" i="1" cap="all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pPr lvl="0" algn="ctr"/>
            <a:r>
              <a:rPr lang="ru-RU" sz="12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   </a:t>
            </a:r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</a:t>
            </a:r>
            <a:r>
              <a:rPr lang="ru-RU" sz="12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. а. </a:t>
            </a:r>
            <a:r>
              <a:rPr lang="ru-RU" sz="1200" b="1" i="1" cap="all" dirty="0" err="1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сУХОМЛИНСКИЙ</a:t>
            </a:r>
            <a:endParaRPr lang="ru-RU" sz="1200" b="1" i="1" cap="all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02" y="6387"/>
            <a:ext cx="9197102" cy="685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411760" y="4669981"/>
            <a:ext cx="4372656" cy="1855363"/>
          </a:xfrm>
        </p:spPr>
        <p:txBody>
          <a:bodyPr>
            <a:normAutofit/>
          </a:bodyPr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В уголке природы созданы все условия для формирования у наших детей элементов экологической культуры, экологически грамотного поведения, реализации новых идей об универсальности и </a:t>
            </a:r>
            <a:r>
              <a:rPr lang="ru-RU" sz="1600" b="1" i="1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самоценности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природы.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1" y="-99392"/>
            <a:ext cx="8800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6" r="46079" b="21262"/>
          <a:stretch/>
        </p:blipFill>
        <p:spPr bwMode="auto">
          <a:xfrm>
            <a:off x="291784" y="4669980"/>
            <a:ext cx="1961171" cy="206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83" y="1734867"/>
            <a:ext cx="3801466" cy="2851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t="18238" r="3535" b="5892"/>
          <a:stretch/>
        </p:blipFill>
        <p:spPr bwMode="auto">
          <a:xfrm>
            <a:off x="683568" y="1779594"/>
            <a:ext cx="4344131" cy="2890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-922" r="13974" b="8322"/>
          <a:stretch/>
        </p:blipFill>
        <p:spPr bwMode="auto">
          <a:xfrm rot="5400000">
            <a:off x="6719318" y="4621764"/>
            <a:ext cx="2178566" cy="2048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785" y="331515"/>
            <a:ext cx="8688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хорошее в людях – из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детства! Как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истоки добра пробудить?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Прикоснуться к природе всем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сердцем: удивиться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узнать, полюбить!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хотим, чтоб земля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расцветала, и росли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цветы, малыши,</a:t>
            </a:r>
            <a:b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для них экология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не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наукой, а частью души.</a:t>
            </a:r>
          </a:p>
        </p:txBody>
      </p:sp>
    </p:spTree>
    <p:extLst>
      <p:ext uri="{BB962C8B-B14F-4D97-AF65-F5344CB8AC3E}">
        <p14:creationId xmlns:p14="http://schemas.microsoft.com/office/powerpoint/2010/main" val="21594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9" y="1813"/>
            <a:ext cx="91538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0" y="1813"/>
            <a:ext cx="9120691" cy="6856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60648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5935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8" y="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115615" y="1830301"/>
            <a:ext cx="7640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 внимание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15057" b="8611"/>
          <a:stretch/>
        </p:blipFill>
        <p:spPr bwMode="auto">
          <a:xfrm>
            <a:off x="3635896" y="3717032"/>
            <a:ext cx="4972173" cy="28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3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2561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1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98" y="-1"/>
            <a:ext cx="92010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95537" y="188641"/>
            <a:ext cx="5688632" cy="34864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Мир природы нельзя познать по картинке. Для того, чтобы дошкольник научился понимать окружающий мир, осознавать, что является его частью, устанавливать связи между объектами природы, необходимо  погрузить ребенка в соответствующую атмосферу.</a:t>
            </a:r>
          </a:p>
          <a:p>
            <a:pPr marL="0" indent="0" algn="just">
              <a:buNone/>
            </a:pPr>
            <a:r>
              <a:rPr lang="ru-RU" sz="18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 рамках деятельности дошкольного учреждения это возможно путем создания уголка природы  в групповом помещении.	</a:t>
            </a:r>
          </a:p>
          <a:p>
            <a:endParaRPr lang="ru-RU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0871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77" y="260648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6353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93" y="736956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/>
          <a:stretch/>
        </p:blipFill>
        <p:spPr bwMode="auto">
          <a:xfrm rot="10800000" flipH="1" flipV="1">
            <a:off x="179512" y="3284984"/>
            <a:ext cx="5663361" cy="342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50" y="188640"/>
            <a:ext cx="2836003" cy="2127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50" y="2305623"/>
            <a:ext cx="2817766" cy="2303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8161" b="12278"/>
          <a:stretch/>
        </p:blipFill>
        <p:spPr bwMode="auto">
          <a:xfrm>
            <a:off x="6122397" y="4609546"/>
            <a:ext cx="2929320" cy="2034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4417" y="283496"/>
            <a:ext cx="8686800" cy="84124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речевую </a:t>
            </a:r>
            <a:r>
              <a:rPr lang="ru-RU" sz="2400" b="1" i="1" dirty="0">
                <a:solidFill>
                  <a:srgbClr val="0070C0"/>
                </a:solidFill>
                <a:latin typeface="Georgia" panose="02040502050405020303" pitchFamily="18" charset="0"/>
              </a:rPr>
              <a:t>активность детей: </a:t>
            </a:r>
            <a:br>
              <a:rPr lang="ru-RU" sz="2400" b="1" i="1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12474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Л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итературный центр (книжный уголок)</a:t>
            </a:r>
            <a:endParaRPr lang="ru-RU" sz="16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1073487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Georgia" panose="02040502050405020303" pitchFamily="18" charset="0"/>
              </a:rPr>
              <a:t>   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Центр речевого развития</a:t>
            </a:r>
            <a:endParaRPr lang="ru-RU" sz="16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1027" name="Picture 3" descr="I:\DCIM\103PHOTO\SAM_3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0816"/>
            <a:ext cx="2379323" cy="1784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CIM\103PHOTO\SAM_3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88" y="2305560"/>
            <a:ext cx="2517397" cy="1888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DCIM\103PHOTO\SAM_3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22" y="2947637"/>
            <a:ext cx="2627784" cy="197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DCIM\103PHOTO\SAM_35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7131"/>
            <a:ext cx="2298450" cy="1723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790181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esktop\11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1" cy="684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39" y="170951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86" y="508518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856895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Организация уголка природы в нашей группе способствует достижению поставленных целей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: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п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родолжать работу по углублению и обобщению знаний о растениях и животных;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р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азвивать умение обобщать накопленные представления о природе;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учить ответственно относиться к природе, понимать ее законы;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продолжать формировать умения самостоятельно работать в уголке природы.</a:t>
            </a: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endParaRPr lang="ru-RU" sz="1600" b="1" i="1" dirty="0" smtClean="0">
              <a:solidFill>
                <a:srgbClr val="C17529">
                  <a:lumMod val="75000"/>
                </a:srgbClr>
              </a:solidFill>
              <a:latin typeface="Georgia" panose="02040502050405020303" pitchFamily="18" charset="0"/>
            </a:endParaRPr>
          </a:p>
          <a:p>
            <a:pPr lvl="0" algn="just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5797" r="10280"/>
          <a:stretch/>
        </p:blipFill>
        <p:spPr bwMode="auto">
          <a:xfrm>
            <a:off x="6406673" y="2476342"/>
            <a:ext cx="2120108" cy="2156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1"/>
          <a:stretch/>
        </p:blipFill>
        <p:spPr bwMode="auto">
          <a:xfrm>
            <a:off x="3429891" y="2476342"/>
            <a:ext cx="2560932" cy="2104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0018" r="7547" b="29373"/>
          <a:stretch/>
        </p:blipFill>
        <p:spPr bwMode="auto">
          <a:xfrm flipH="1">
            <a:off x="6024339" y="4736430"/>
            <a:ext cx="2796133" cy="191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16905" r="16546" b="21968"/>
          <a:stretch/>
        </p:blipFill>
        <p:spPr bwMode="auto">
          <a:xfrm flipH="1">
            <a:off x="3065074" y="4721867"/>
            <a:ext cx="2778112" cy="192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3827" r="30749" b="9012"/>
          <a:stretch/>
        </p:blipFill>
        <p:spPr bwMode="auto">
          <a:xfrm>
            <a:off x="899592" y="2559965"/>
            <a:ext cx="1587235" cy="2059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9140" y="4704869"/>
            <a:ext cx="2795934" cy="1987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0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2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18508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09" y="44624"/>
            <a:ext cx="8686800" cy="1121311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рактическое внедрение детского экспериментирования КАК СРЕДСТВА РАЗВИТИЯ ПОЗНАВАТЕЛЬНОЙ АКТИВНОСТИ ПОЗВОЛЯЕТ РЕШАТЬ СЛЕДУЮЩИЕ ЗАДАЧИ:</a:t>
            </a:r>
            <a:b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ru-RU" sz="16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60648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5935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8" y="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56320"/>
            <a:ext cx="862347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– формирование  целостного восприятия и представления о различных предметах и явлениях окружающей  действительности, позитивное отношение к миру на основе эмоционально-чувственного опыта;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– 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формирование у  детей дошкольного возраста  диалектического мышления; 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– 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развитие поисково-познавательной, интеллектуальной активности детей путем включения их в  мыслительные, моделирующие и преобразующие  действия;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– развитие 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собственного познавательного опыта в обобщенном виде с помощью наглядных средств.</a:t>
            </a:r>
          </a:p>
          <a:p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 – 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воспитание любви к природе.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User\Desktop\DSC018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110085" y="4221088"/>
            <a:ext cx="2710489" cy="2032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75202" y="4221088"/>
            <a:ext cx="278430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24" y="3510865"/>
            <a:ext cx="3343278" cy="2507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3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45157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86568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        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Уголок природы  условно состоит из следующих зон:</a:t>
            </a:r>
          </a:p>
          <a:p>
            <a:r>
              <a:rPr lang="ru-RU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                 </a:t>
            </a:r>
            <a:r>
              <a:rPr lang="en-US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I </a:t>
            </a:r>
            <a:r>
              <a:rPr lang="ru-RU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зона  мини-лаборатория «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  <a:ea typeface="+mj-ea"/>
                <a:cs typeface="+mj-cs"/>
              </a:rPr>
              <a:t>Почемучка»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907703" y="927305"/>
            <a:ext cx="3528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Здесь всех встречает Почемучка,</a:t>
            </a:r>
          </a:p>
          <a:p>
            <a:pPr lvl="0" algn="just"/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ХОЗЯИН  ЛАБОРАТОРИИ.</a:t>
            </a:r>
          </a:p>
          <a:p>
            <a:pPr algn="just"/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Он помогает  </a:t>
            </a:r>
            <a:r>
              <a:rPr lang="ru-RU" sz="1200" b="1" i="1" cap="all" dirty="0" err="1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знанИя</a:t>
            </a:r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добыть,</a:t>
            </a:r>
          </a:p>
          <a:p>
            <a:pPr algn="just"/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На все «ПОЧЕМУ» ОТВЕТ </a:t>
            </a:r>
            <a:r>
              <a:rPr lang="ru-RU" sz="1200" b="1" i="1" cap="all" dirty="0" err="1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ПОЛУЧиТЬ</a:t>
            </a:r>
            <a:r>
              <a:rPr lang="ru-RU" sz="12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.</a:t>
            </a:r>
            <a:endParaRPr lang="ru-RU" sz="1200" b="1" i="1" cap="all" dirty="0" smtClean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endParaRPr lang="ru-RU" sz="1200" b="1" i="1" cap="all" dirty="0" smtClean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  <a:p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844824"/>
            <a:ext cx="488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Введение сказочного персонажа  превращает процесс  в увлекательную игру, способствует  пробуждению интереса к  экспериментированию</a:t>
            </a:r>
            <a:endParaRPr lang="ru-RU" sz="1200" b="1" i="1" cap="all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Georgia" panose="02040502050405020303" pitchFamily="18" charset="0"/>
            </a:endParaRPr>
          </a:p>
        </p:txBody>
      </p:sp>
      <p:pic>
        <p:nvPicPr>
          <p:cNvPr id="5122" name="Picture 2" descr="C:\Users\User\Desktop\фото к през. Уголок природы\DSC04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37848" y="5092970"/>
            <a:ext cx="2113256" cy="1646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3678" r="6482" b="6790"/>
          <a:stretch/>
        </p:blipFill>
        <p:spPr bwMode="auto">
          <a:xfrm>
            <a:off x="2724125" y="2867538"/>
            <a:ext cx="2031427" cy="1754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43" y="5044530"/>
            <a:ext cx="2250212" cy="1687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5902" r="6686" b="9134"/>
          <a:stretch/>
        </p:blipFill>
        <p:spPr bwMode="auto">
          <a:xfrm>
            <a:off x="7092279" y="824470"/>
            <a:ext cx="1887719" cy="271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6585" r="3552" b="13523"/>
          <a:stretch/>
        </p:blipFill>
        <p:spPr bwMode="auto">
          <a:xfrm rot="5400000">
            <a:off x="4746213" y="3082089"/>
            <a:ext cx="2401605" cy="171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:\Users\User\Desktop\фото к през. Уголок природы\DSC0455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179" r="9259" b="13374"/>
          <a:stretch/>
        </p:blipFill>
        <p:spPr bwMode="auto">
          <a:xfrm>
            <a:off x="24165" y="5118029"/>
            <a:ext cx="2246281" cy="1596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2482865" y="4267692"/>
            <a:ext cx="26232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endParaRPr lang="ru-RU" sz="12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ёмкости, пипетки, груши, мерные ложки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92279" y="3517474"/>
            <a:ext cx="18877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Микроскоп с набором для рассматривания:  крылышки, лапки насекомых; волокна тканей, элементы хвои, сухих листьев</a:t>
            </a:r>
          </a:p>
          <a:p>
            <a:pPr algn="ctr"/>
            <a:endParaRPr lang="ru-RU" sz="1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06089" y="5118030"/>
            <a:ext cx="1681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с</a:t>
            </a:r>
            <a:r>
              <a:rPr lang="ru-RU" sz="1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овочки, лопаточки, грабельки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 rot="10800000" flipH="1" flipV="1">
            <a:off x="6945066" y="5091031"/>
            <a:ext cx="1740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</a:t>
            </a:r>
          </a:p>
          <a:p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</a:t>
            </a:r>
          </a:p>
          <a:p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весы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323528" y="5672028"/>
            <a:ext cx="18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ф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ильтры, лакмусовая бумага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 rot="10800000" flipH="1" flipV="1">
            <a:off x="-11375" y="4621636"/>
            <a:ext cx="249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ф</a:t>
            </a:r>
            <a:r>
              <a:rPr lang="ru-RU" sz="12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артуки, нарукавники, тканевые салфетки, кисточки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64494" y="847498"/>
            <a:ext cx="1558840" cy="183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3" y="2838063"/>
            <a:ext cx="1959235" cy="166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7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5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6633"/>
            <a:ext cx="80015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мини-лаборатория </a:t>
            </a:r>
            <a:r>
              <a:rPr lang="ru-RU" sz="16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</a:t>
            </a:r>
            <a:r>
              <a:rPr lang="ru-RU" sz="20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Почемучка</a:t>
            </a:r>
            <a:r>
              <a:rPr lang="ru-RU" sz="20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»</a:t>
            </a:r>
          </a:p>
          <a:p>
            <a:pPr lvl="0"/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коллекции созданы родителями воспитанников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User\Desktop\фото к през. Уголок природы\DSC045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32186"/>
            <a:ext cx="2643397" cy="1982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6124" b="8073"/>
          <a:stretch/>
        </p:blipFill>
        <p:spPr bwMode="auto">
          <a:xfrm rot="16200000">
            <a:off x="6525702" y="1021648"/>
            <a:ext cx="2228378" cy="1677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User\Desktop\фото к през. Уголок природы\DSC045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-1" b="13281"/>
          <a:stretch/>
        </p:blipFill>
        <p:spPr bwMode="auto">
          <a:xfrm>
            <a:off x="307847" y="3196366"/>
            <a:ext cx="2815156" cy="1841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1778" r="7685" b="15720"/>
          <a:stretch/>
        </p:blipFill>
        <p:spPr bwMode="auto">
          <a:xfrm>
            <a:off x="6411998" y="4753146"/>
            <a:ext cx="2032159" cy="114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r="4030" b="2805"/>
          <a:stretch/>
        </p:blipFill>
        <p:spPr bwMode="auto">
          <a:xfrm>
            <a:off x="3825026" y="5017903"/>
            <a:ext cx="1982298" cy="1593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8" y="341040"/>
            <a:ext cx="363661" cy="35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50800"/>
            <a:ext cx="2376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к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оллекция ракушек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580112" y="2867464"/>
            <a:ext cx="296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к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оллекция предметов из дерева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15272" y="4437112"/>
            <a:ext cx="211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к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оллекция бус из природного камня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3214" y="4898777"/>
            <a:ext cx="2652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       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шишки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H="1" flipV="1">
            <a:off x="6084168" y="5855643"/>
            <a:ext cx="3104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коллекция камней морских, речных, искусственных</a:t>
            </a:r>
            <a:endParaRPr lang="ru-RU" sz="1400" dirty="0"/>
          </a:p>
        </p:txBody>
      </p:sp>
      <p:pic>
        <p:nvPicPr>
          <p:cNvPr id="21" name="Picture 2" descr="C:\Users\User\Desktop\DCIM\DSC044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24589" b="17427"/>
          <a:stretch/>
        </p:blipFill>
        <p:spPr bwMode="auto">
          <a:xfrm>
            <a:off x="4119899" y="2820949"/>
            <a:ext cx="1698171" cy="1639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56" y="641789"/>
            <a:ext cx="3120018" cy="234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236568" y="3525597"/>
            <a:ext cx="2414285" cy="1324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9876" b="16358"/>
          <a:stretch/>
        </p:blipFill>
        <p:spPr bwMode="auto">
          <a:xfrm>
            <a:off x="1616314" y="5381814"/>
            <a:ext cx="2217949" cy="1229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9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90" y="0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8991600" y="6021288"/>
            <a:ext cx="1557064" cy="13681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9062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В НАШЕЙ ЛАБОРАТОРИИ ЕСТЬ МАТЕРИАЛЫ, КОТОРЫЕ РАСПРЕДЕЛЕНЫ ПО БЛОКАМ</a:t>
            </a:r>
          </a:p>
          <a:p>
            <a:pPr lvl="0"/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        </a:t>
            </a:r>
          </a:p>
          <a:p>
            <a:pPr lvl="0"/>
            <a:r>
              <a:rPr lang="ru-RU" sz="14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                                                   «Волшебница-вода» 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27408" b="30123"/>
          <a:stretch/>
        </p:blipFill>
        <p:spPr bwMode="auto">
          <a:xfrm rot="10800000" flipV="1">
            <a:off x="4784204" y="5228253"/>
            <a:ext cx="3407947" cy="1099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5" y="988134"/>
            <a:ext cx="4984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cap="all" dirty="0" err="1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пищевых и непищевых красителей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;</a:t>
            </a:r>
          </a:p>
          <a:p>
            <a:pPr lvl="0" algn="ctr"/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соль, сахар, мука, мел, уголь, крахмал, чай, масло;</a:t>
            </a:r>
          </a:p>
          <a:p>
            <a:pPr lvl="0" algn="ctr"/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материалы для изучения свойств воды.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1824" r="10289" b="3498"/>
          <a:stretch/>
        </p:blipFill>
        <p:spPr bwMode="auto">
          <a:xfrm>
            <a:off x="266930" y="927304"/>
            <a:ext cx="1758098" cy="281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14507" b="11626"/>
          <a:stretch/>
        </p:blipFill>
        <p:spPr bwMode="auto">
          <a:xfrm>
            <a:off x="959393" y="4050177"/>
            <a:ext cx="2131269" cy="2141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r="11111"/>
          <a:stretch/>
        </p:blipFill>
        <p:spPr bwMode="auto">
          <a:xfrm>
            <a:off x="7141653" y="3627134"/>
            <a:ext cx="1439851" cy="1356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28" y="977162"/>
            <a:ext cx="2075502" cy="2767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C:\Users\User\Desktop\DSC0952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7000" r="5899"/>
          <a:stretch/>
        </p:blipFill>
        <p:spPr bwMode="auto">
          <a:xfrm>
            <a:off x="4357268" y="2229761"/>
            <a:ext cx="2382937" cy="2075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фото к през. Уголок природы\DSC045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44" y="2345982"/>
            <a:ext cx="1824203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323528" y="3644443"/>
            <a:ext cx="3777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о</a:t>
            </a:r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пыт с активированным углем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357265" y="5821711"/>
            <a:ext cx="4226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ёмкости с красителями, крахмал, соль, сахар, чай ,мука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H="1" flipV="1">
            <a:off x="3995936" y="4166923"/>
            <a:ext cx="2664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«Поймай рыбку»</a:t>
            </a:r>
          </a:p>
          <a:p>
            <a:pPr algn="ctr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рыбки деревянные,       металлические,  пластмассовые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7452320" y="4721662"/>
            <a:ext cx="1131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400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Мел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323528" y="6148173"/>
            <a:ext cx="4033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фильтрация воды через вату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15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23" y="55290"/>
            <a:ext cx="8686800" cy="838200"/>
          </a:xfrm>
        </p:spPr>
        <p:txBody>
          <a:bodyPr>
            <a:normAutofit/>
          </a:bodyPr>
          <a:lstStyle/>
          <a:p>
            <a:endParaRPr lang="ru-RU" sz="2200" b="1" i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8" y="188640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72" y="988134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гифки для Люды\hv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07" y="5672029"/>
            <a:ext cx="2952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89" y="-62716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H="1">
            <a:off x="10980712" y="6453336"/>
            <a:ext cx="72008" cy="93610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9" y="188640"/>
            <a:ext cx="8656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                                         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331516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cap="all" dirty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ru-RU" sz="1400" b="1" i="1" cap="all" dirty="0" smtClean="0">
                <a:solidFill>
                  <a:srgbClr val="7030A0"/>
                </a:solidFill>
                <a:effectLst>
                  <a:reflection blurRad="12700" stA="48000" endA="300" endPos="55000" dir="5400000" sy="-90000" algn="bl" rotWithShape="0"/>
                </a:effectLst>
                <a:latin typeface="Georgia" panose="02040502050405020303" pitchFamily="18" charset="0"/>
              </a:rPr>
              <a:t>«Невидимка-воздух» 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36200" r="16549" b="24390"/>
          <a:stretch/>
        </p:blipFill>
        <p:spPr bwMode="auto">
          <a:xfrm>
            <a:off x="6028664" y="4053603"/>
            <a:ext cx="2271246" cy="218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User\Desktop\DSC01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7449" r="13888" b="13210"/>
          <a:stretch/>
        </p:blipFill>
        <p:spPr bwMode="auto">
          <a:xfrm rot="10800000" flipV="1">
            <a:off x="2987824" y="990193"/>
            <a:ext cx="3575246" cy="2279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.alicdn.com/bao/uploaded/i2/T1qda.Xc4uXXcNWAc._113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1926" y="1160254"/>
            <a:ext cx="1794143" cy="2248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im0-tub-ru.yandex.net/i?id=90894e1903d540f266c6f5c7fd678c93&amp;n=33&amp;h=215&amp;w=32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16009" b="12098"/>
          <a:stretch/>
        </p:blipFill>
        <p:spPr bwMode="auto">
          <a:xfrm>
            <a:off x="100824" y="4126990"/>
            <a:ext cx="1657268" cy="132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volgotoy.ru.opt-images.1c-bitrix-cdn.ru/upload/iblock/0e1/0e16aef92f38dbe6d0ef6c26107f44ac.jpg?14888302334023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112" r="6188" b="5543"/>
          <a:stretch/>
        </p:blipFill>
        <p:spPr bwMode="auto">
          <a:xfrm>
            <a:off x="1395475" y="5164034"/>
            <a:ext cx="1592349" cy="1208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7164287" y="2582559"/>
            <a:ext cx="1265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/>
            <a:endParaRPr lang="ru-RU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шарики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2551" y="3638982"/>
            <a:ext cx="1905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Georgia" panose="02040502050405020303" pitchFamily="18" charset="0"/>
              </a:rPr>
              <a:t>в</a:t>
            </a:r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ертушки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300192" y="3684271"/>
            <a:ext cx="2320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     трубочки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3269650"/>
            <a:ext cx="350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«Выдуваем пузыри»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10546" y="3893187"/>
            <a:ext cx="1969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вентилятор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AutoShape 18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20"/>
          <p:cNvSpPr>
            <a:spLocks noChangeAspect="1" noChangeArrowheads="1"/>
          </p:cNvSpPr>
          <p:nvPr/>
        </p:nvSpPr>
        <p:spPr bwMode="auto">
          <a:xfrm>
            <a:off x="8255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2"/>
          <p:cNvSpPr>
            <a:spLocks noChangeAspect="1" noChangeArrowheads="1"/>
          </p:cNvSpPr>
          <p:nvPr/>
        </p:nvSpPr>
        <p:spPr bwMode="auto">
          <a:xfrm>
            <a:off x="977900" y="777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130300" y="930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6"/>
          <p:cNvSpPr>
            <a:spLocks noChangeAspect="1" noChangeArrowheads="1"/>
          </p:cNvSpPr>
          <p:nvPr/>
        </p:nvSpPr>
        <p:spPr bwMode="auto">
          <a:xfrm>
            <a:off x="1282700" y="1082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28"/>
          <p:cNvSpPr>
            <a:spLocks noChangeAspect="1" noChangeArrowheads="1"/>
          </p:cNvSpPr>
          <p:nvPr/>
        </p:nvSpPr>
        <p:spPr bwMode="auto">
          <a:xfrm>
            <a:off x="1435100" y="1235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30"/>
          <p:cNvSpPr>
            <a:spLocks noChangeAspect="1" noChangeArrowheads="1"/>
          </p:cNvSpPr>
          <p:nvPr/>
        </p:nvSpPr>
        <p:spPr bwMode="auto">
          <a:xfrm>
            <a:off x="1587500" y="1387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5" name="Picture 31" descr="C:\Users\User\Desktop\38507_1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452">
            <a:off x="941722" y="1731336"/>
            <a:ext cx="1291557" cy="1291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User\Desktop\770c09dbbd91fb15a0968548d276101a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6278" b="10752"/>
          <a:stretch/>
        </p:blipFill>
        <p:spPr bwMode="auto">
          <a:xfrm>
            <a:off x="412551" y="1099895"/>
            <a:ext cx="1006698" cy="1368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529" y="2996952"/>
            <a:ext cx="266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мыльные пузыри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58" name="Picture 34" descr="http://img4.static.darudar.org/s1024/00/01/0e/57/0e57b76f612fd453fe3012e3e8f0d00b83b5367f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11806" r="2118" b="6986"/>
          <a:stretch/>
        </p:blipFill>
        <p:spPr bwMode="auto">
          <a:xfrm rot="3423690">
            <a:off x="7963515" y="4379923"/>
            <a:ext cx="861842" cy="1227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User\Desktop\фото к през. Уголок природы\DSC0455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9160" r="3334" b="18543"/>
          <a:stretch/>
        </p:blipFill>
        <p:spPr bwMode="auto">
          <a:xfrm>
            <a:off x="6955799" y="5499221"/>
            <a:ext cx="1909539" cy="1136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658a29b0c8fd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27" y="4362813"/>
            <a:ext cx="2059484" cy="227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7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овый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3331</TotalTime>
  <Words>1154</Words>
  <Application>Microsoft Office PowerPoint</Application>
  <PresentationFormat>Экран (4:3)</PresentationFormat>
  <Paragraphs>195</Paragraphs>
  <Slides>22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Antikvar</vt:lpstr>
      <vt:lpstr>Arial</vt:lpstr>
      <vt:lpstr>Arial Unicode MS</vt:lpstr>
      <vt:lpstr>Book Antiqua</vt:lpstr>
      <vt:lpstr>Calibri</vt:lpstr>
      <vt:lpstr>Comic Sans MS</vt:lpstr>
      <vt:lpstr>Franklin Gothic Book</vt:lpstr>
      <vt:lpstr>Franklin Gothic Medium</vt:lpstr>
      <vt:lpstr>Georgia</vt:lpstr>
      <vt:lpstr>Times New Roman</vt:lpstr>
      <vt:lpstr>Wingdings</vt:lpstr>
      <vt:lpstr>Wingdings 2</vt:lpstr>
      <vt:lpstr>Трек</vt:lpstr>
      <vt:lpstr>Тема176</vt:lpstr>
      <vt:lpstr>Муниципальное автономное  дошкольное образовательное учреждение   детский сад №5 «Росток»</vt:lpstr>
      <vt:lpstr>Презентация PowerPoint</vt:lpstr>
      <vt:lpstr>Презентация PowerPoint</vt:lpstr>
      <vt:lpstr>речевую активность детей:  </vt:lpstr>
      <vt:lpstr>Практическое внедрение детского экспериментирования КАК СРЕДСТВА РАЗВИТИЯ ПОЗНАВАТЕЛЬНОЙ АКТИВНОСТИ ПОЗВОЛЯЕТ РЕШАТЬ СЛЕДУЮЩИЕ ЗАДАЧИ: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детский сад №5 «Росток»</dc:title>
  <dc:creator>Macintosh</dc:creator>
  <cp:lastModifiedBy>User</cp:lastModifiedBy>
  <cp:revision>262</cp:revision>
  <dcterms:created xsi:type="dcterms:W3CDTF">2017-03-12T04:35:23Z</dcterms:created>
  <dcterms:modified xsi:type="dcterms:W3CDTF">2019-02-12T05:15:46Z</dcterms:modified>
</cp:coreProperties>
</file>